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2" r:id="rId20"/>
    <p:sldId id="273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9" d="100"/>
          <a:sy n="29" d="100"/>
        </p:scale>
        <p:origin x="6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5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00" b="1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sz="3000" b="1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sz="3000" b="1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sz="3000" b="1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sz="3000" b="1"/>
            </a:lvl5pPr>
          </a:lstStyle>
          <a:p>
            <a:r>
              <a:t>作者和日期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4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13" name="內文層級一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簡報子標題</a:t>
            </a:r>
          </a:p>
        </p:txBody>
      </p:sp>
      <p:sp>
        <p:nvSpPr>
          <p:cNvPr id="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聲明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詳細資訊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</a:lstStyle>
          <a:p>
            <a:r>
              <a:t>詳細資訊</a:t>
            </a:r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2" y="10675453"/>
            <a:ext cx="20200057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00" b="1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sz="3000" b="1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sz="3000" b="1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sz="3000" b="1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sz="3000" b="1"/>
            </a:lvl5pPr>
          </a:lstStyle>
          <a:p>
            <a:r>
              <a:t>出處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內文層級一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3"/>
          </a:xfrm>
          <a:prstGeom prst="rect">
            <a:avLst/>
          </a:prstGeom>
        </p:spPr>
        <p:txBody>
          <a:bodyPr numCol="1" spcCol="38100"/>
          <a:lstStyle>
            <a:lvl1pPr marL="131850" indent="37172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「著名的引言」</a:t>
            </a:r>
          </a:p>
        </p:txBody>
      </p:sp>
      <p:sp>
        <p:nvSpPr>
          <p:cNvPr id="11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搭配炒飯、水煮蛋和筷子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一碗鮭魚餅、沙拉和鷹嘴豆泥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一碗搭配洋香菜奶油、烤榛子和刨絲帕瑪森起司的特寬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搭配炒飯、水煮蛋和筷子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150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1" name="內文層級一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幻燈片項目符號文字</a:t>
            </a:r>
          </a:p>
        </p:txBody>
      </p:sp>
      <p:sp>
        <p:nvSpPr>
          <p:cNvPr id="15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酪梨與萊姆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簡報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簡報標題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00" b="1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sz="3000" b="1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sz="3000" b="1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sz="3000" b="1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sz="3000" b="1"/>
            </a:lvl5pPr>
          </a:lstStyle>
          <a:p>
            <a:r>
              <a:t>作者和日期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內文層級一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簡報子標題</a:t>
            </a:r>
          </a:p>
        </p:txBody>
      </p:sp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鮭魚餅、沙拉和鷹嘴豆泥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幻燈片標題</a:t>
            </a:r>
          </a:p>
        </p:txBody>
      </p:sp>
      <p:sp>
        <p:nvSpPr>
          <p:cNvPr id="34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43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內文層級一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r>
              <a:t>幻燈片項目符號文字</a:t>
            </a:r>
          </a:p>
        </p:txBody>
      </p:sp>
      <p:sp>
        <p:nvSpPr>
          <p:cNvPr id="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內文層級一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r>
              <a:t>幻燈片項目符號文字</a:t>
            </a:r>
          </a:p>
        </p:txBody>
      </p:sp>
      <p:sp>
        <p:nvSpPr>
          <p:cNvPr id="62" name="一碗搭配洋香菜奶油、烤榛子和刨絲帕瑪森起司的特寬麵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章節標題</a:t>
            </a:r>
          </a:p>
        </p:txBody>
      </p:sp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r>
              <a:t>幻燈片標題</a:t>
            </a:r>
          </a:p>
        </p:txBody>
      </p:sp>
      <p:sp>
        <p:nvSpPr>
          <p:cNvPr id="80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r>
              <a:t>幻燈片子標題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議程標題</a:t>
            </a:r>
          </a:p>
        </p:txBody>
      </p:sp>
      <p:sp>
        <p:nvSpPr>
          <p:cNvPr id="89" name="內文層級一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r>
              <a:t>議程副標題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內文層級一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議程主題</a:t>
            </a:r>
          </a:p>
        </p:txBody>
      </p:sp>
      <p:sp>
        <p:nvSpPr>
          <p:cNvPr id="9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幻燈片項目符號文字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1036-022-01985-9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第四組…"/>
          <p:cNvSpPr txBox="1">
            <a:spLocks noGrp="1"/>
          </p:cNvSpPr>
          <p:nvPr>
            <p:ph type="body" sz="half" idx="1"/>
          </p:nvPr>
        </p:nvSpPr>
        <p:spPr>
          <a:xfrm>
            <a:off x="1201342" y="9925443"/>
            <a:ext cx="21971002" cy="3396587"/>
          </a:xfrm>
          <a:prstGeom prst="rect">
            <a:avLst/>
          </a:prstGeom>
        </p:spPr>
        <p:txBody>
          <a:bodyPr/>
          <a:lstStyle/>
          <a:p>
            <a:pPr defTabSz="825500">
              <a:defRPr sz="3600"/>
            </a:pPr>
            <a:r>
              <a:rPr dirty="0" err="1"/>
              <a:t>第四組</a:t>
            </a:r>
            <a:r>
              <a:rPr dirty="0"/>
              <a:t> </a:t>
            </a:r>
          </a:p>
          <a:p>
            <a:pPr marL="0" lvl="1" indent="457200" defTabSz="825500">
              <a:buSzTx/>
              <a:buNone/>
              <a:defRPr sz="3600"/>
            </a:pPr>
            <a:r>
              <a:rPr dirty="0" err="1"/>
              <a:t>陳紀翰</a:t>
            </a:r>
            <a:r>
              <a:rPr dirty="0"/>
              <a:t>(Team leader)</a:t>
            </a:r>
          </a:p>
          <a:p>
            <a:pPr marL="0" lvl="1" indent="457200" defTabSz="825500">
              <a:buSzTx/>
              <a:buNone/>
              <a:defRPr sz="3600"/>
            </a:pPr>
            <a:r>
              <a:rPr dirty="0"/>
              <a:t>張珈源</a:t>
            </a:r>
          </a:p>
        </p:txBody>
      </p:sp>
      <p:sp>
        <p:nvSpPr>
          <p:cNvPr id="162" name="Application Acceleration with High-Level-Synthesis"/>
          <p:cNvSpPr txBox="1">
            <a:spLocks noGrp="1"/>
          </p:cNvSpPr>
          <p:nvPr>
            <p:ph type="title"/>
          </p:nvPr>
        </p:nvSpPr>
        <p:spPr>
          <a:xfrm>
            <a:off x="1206494" y="2574988"/>
            <a:ext cx="21971008" cy="4648205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r>
              <a:t>Application Acceleration with High-Level-Synthesis</a:t>
            </a:r>
          </a:p>
        </p:txBody>
      </p:sp>
      <p:sp>
        <p:nvSpPr>
          <p:cNvPr id="163" name="Final project proposal"/>
          <p:cNvSpPr txBox="1"/>
          <p:nvPr/>
        </p:nvSpPr>
        <p:spPr>
          <a:xfrm>
            <a:off x="1201342" y="7223190"/>
            <a:ext cx="21971002" cy="270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Final project proposal</a:t>
            </a:r>
          </a:p>
          <a:p>
            <a: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Title: Defeat Detection with FINN</a:t>
            </a:r>
            <a:endParaRPr lang="en-US" altLang="zh-TW" dirty="0"/>
          </a:p>
          <a:p>
            <a:pPr algn="l" defTabSz="825500">
              <a:defRPr sz="5500" b="1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lang="en-US" dirty="0"/>
              <a:t>https://github.com/untitle1/HLS-final-project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Fix 2"/>
          <p:cNvSpPr txBox="1">
            <a:spLocks noGrp="1"/>
          </p:cNvSpPr>
          <p:nvPr>
            <p:ph type="title"/>
          </p:nvPr>
        </p:nvSpPr>
        <p:spPr>
          <a:xfrm>
            <a:off x="1206500" y="214819"/>
            <a:ext cx="21971000" cy="1433165"/>
          </a:xfrm>
          <a:prstGeom prst="rect">
            <a:avLst/>
          </a:prstGeom>
        </p:spPr>
        <p:txBody>
          <a:bodyPr/>
          <a:lstStyle/>
          <a:p>
            <a:r>
              <a:t>Fix 2</a:t>
            </a:r>
          </a:p>
        </p:txBody>
      </p:sp>
      <p:sp>
        <p:nvSpPr>
          <p:cNvPr id="252" name="Apply for Convolution"/>
          <p:cNvSpPr txBox="1">
            <a:spLocks noGrp="1"/>
          </p:cNvSpPr>
          <p:nvPr>
            <p:ph type="body" sz="quarter" idx="1"/>
          </p:nvPr>
        </p:nvSpPr>
        <p:spPr>
          <a:xfrm>
            <a:off x="1206500" y="1577881"/>
            <a:ext cx="21971001" cy="934783"/>
          </a:xfrm>
          <a:prstGeom prst="rect">
            <a:avLst/>
          </a:prstGeom>
        </p:spPr>
        <p:txBody>
          <a:bodyPr/>
          <a:lstStyle/>
          <a:p>
            <a:r>
              <a:t>Apply for Convolution </a:t>
            </a:r>
          </a:p>
        </p:txBody>
      </p:sp>
      <p:pic>
        <p:nvPicPr>
          <p:cNvPr id="253" name="200019767P1WHAbToZ.png" descr="200019767P1WHAbToZ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466" y="2851460"/>
            <a:ext cx="9565571" cy="4455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The-structure-of-proposed-Convolutional-AutoEncoders-CAE-for-MNIST-In-the-middle-there.png" descr="The-structure-of-proposed-Convolutional-AutoEncoders-CAE-for-MNIST-In-the-middle-the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86996" y="3104528"/>
            <a:ext cx="107950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截圖 2022-06-21 下午11.16.41.png" descr="截圖 2022-06-21 下午11.16.41.png"/>
          <p:cNvPicPr>
            <a:picLocks noChangeAspect="1"/>
          </p:cNvPicPr>
          <p:nvPr/>
        </p:nvPicPr>
        <p:blipFill>
          <a:blip r:embed="rId4">
            <a:extLst/>
          </a:blip>
          <a:srcRect r="4145"/>
          <a:stretch>
            <a:fillRect/>
          </a:stretch>
        </p:blipFill>
        <p:spPr>
          <a:xfrm>
            <a:off x="142557" y="8011217"/>
            <a:ext cx="17953189" cy="450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矩形 矩形" descr="矩形 矩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2523" y="10365664"/>
            <a:ext cx="14833107" cy="1875879"/>
          </a:xfrm>
          <a:prstGeom prst="rect">
            <a:avLst/>
          </a:prstGeom>
        </p:spPr>
      </p:pic>
      <p:grpSp>
        <p:nvGrpSpPr>
          <p:cNvPr id="260" name="download29.png"/>
          <p:cNvGrpSpPr/>
          <p:nvPr/>
        </p:nvGrpSpPr>
        <p:grpSpPr>
          <a:xfrm>
            <a:off x="18234187" y="7795659"/>
            <a:ext cx="5661093" cy="4939221"/>
            <a:chOff x="0" y="0"/>
            <a:chExt cx="5661091" cy="4939219"/>
          </a:xfrm>
        </p:grpSpPr>
        <p:pic>
          <p:nvPicPr>
            <p:cNvPr id="259" name="download29.png" descr="download2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00" y="50800"/>
              <a:ext cx="5559492" cy="48376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8" name="download29.png" descr="download29.pn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661092" cy="4939220"/>
            </a:xfrm>
            <a:prstGeom prst="rect">
              <a:avLst/>
            </a:prstGeom>
            <a:effectLst/>
          </p:spPr>
        </p:pic>
      </p:grpSp>
      <p:sp>
        <p:nvSpPr>
          <p:cNvPr id="261" name="Export ONNX"/>
          <p:cNvSpPr txBox="1"/>
          <p:nvPr/>
        </p:nvSpPr>
        <p:spPr>
          <a:xfrm>
            <a:off x="17115729" y="563101"/>
            <a:ext cx="36415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>
                <a:solidFill>
                  <a:srgbClr val="FF2600"/>
                </a:solidFill>
              </a:rPr>
              <a:t>Export ONNX</a:t>
            </a:r>
            <a:r>
              <a:t>  </a:t>
            </a:r>
          </a:p>
        </p:txBody>
      </p:sp>
      <p:sp>
        <p:nvSpPr>
          <p:cNvPr id="262" name="取消"/>
          <p:cNvSpPr/>
          <p:nvPr/>
        </p:nvSpPr>
        <p:spPr>
          <a:xfrm>
            <a:off x="20857128" y="466405"/>
            <a:ext cx="929974" cy="929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  <a:moveTo>
                  <a:pt x="6165" y="4684"/>
                </a:moveTo>
                <a:cubicBezTo>
                  <a:pt x="6180" y="4684"/>
                  <a:pt x="6194" y="4690"/>
                  <a:pt x="6205" y="4702"/>
                </a:cubicBezTo>
                <a:lnTo>
                  <a:pt x="9799" y="8462"/>
                </a:lnTo>
                <a:cubicBezTo>
                  <a:pt x="9822" y="8486"/>
                  <a:pt x="9858" y="8486"/>
                  <a:pt x="9881" y="8462"/>
                </a:cubicBezTo>
                <a:lnTo>
                  <a:pt x="13474" y="4702"/>
                </a:lnTo>
                <a:cubicBezTo>
                  <a:pt x="13497" y="4678"/>
                  <a:pt x="13533" y="4678"/>
                  <a:pt x="13556" y="4702"/>
                </a:cubicBezTo>
                <a:lnTo>
                  <a:pt x="15186" y="6408"/>
                </a:lnTo>
                <a:cubicBezTo>
                  <a:pt x="15209" y="6432"/>
                  <a:pt x="15209" y="6471"/>
                  <a:pt x="15186" y="6495"/>
                </a:cubicBezTo>
                <a:lnTo>
                  <a:pt x="11593" y="10254"/>
                </a:lnTo>
                <a:cubicBezTo>
                  <a:pt x="11570" y="10278"/>
                  <a:pt x="11570" y="10317"/>
                  <a:pt x="11593" y="10341"/>
                </a:cubicBezTo>
                <a:lnTo>
                  <a:pt x="15186" y="14100"/>
                </a:lnTo>
                <a:cubicBezTo>
                  <a:pt x="15209" y="14124"/>
                  <a:pt x="15209" y="14162"/>
                  <a:pt x="15186" y="14186"/>
                </a:cubicBezTo>
                <a:lnTo>
                  <a:pt x="13556" y="15892"/>
                </a:lnTo>
                <a:cubicBezTo>
                  <a:pt x="13533" y="15916"/>
                  <a:pt x="13497" y="15916"/>
                  <a:pt x="13474" y="15892"/>
                </a:cubicBezTo>
                <a:lnTo>
                  <a:pt x="9881" y="12133"/>
                </a:lnTo>
                <a:cubicBezTo>
                  <a:pt x="9858" y="12109"/>
                  <a:pt x="9822" y="12109"/>
                  <a:pt x="9799" y="12133"/>
                </a:cubicBezTo>
                <a:lnTo>
                  <a:pt x="6205" y="15892"/>
                </a:lnTo>
                <a:cubicBezTo>
                  <a:pt x="6183" y="15916"/>
                  <a:pt x="6147" y="15916"/>
                  <a:pt x="6124" y="15892"/>
                </a:cubicBezTo>
                <a:lnTo>
                  <a:pt x="4493" y="14186"/>
                </a:lnTo>
                <a:cubicBezTo>
                  <a:pt x="4471" y="14162"/>
                  <a:pt x="4471" y="14124"/>
                  <a:pt x="4493" y="14100"/>
                </a:cubicBezTo>
                <a:lnTo>
                  <a:pt x="8085" y="10341"/>
                </a:lnTo>
                <a:cubicBezTo>
                  <a:pt x="8108" y="10317"/>
                  <a:pt x="8108" y="10278"/>
                  <a:pt x="8085" y="10254"/>
                </a:cubicBezTo>
                <a:lnTo>
                  <a:pt x="4493" y="6495"/>
                </a:lnTo>
                <a:cubicBezTo>
                  <a:pt x="4471" y="6471"/>
                  <a:pt x="4471" y="6432"/>
                  <a:pt x="4493" y="6408"/>
                </a:cubicBezTo>
                <a:lnTo>
                  <a:pt x="6124" y="4702"/>
                </a:lnTo>
                <a:cubicBezTo>
                  <a:pt x="6135" y="4690"/>
                  <a:pt x="6151" y="4684"/>
                  <a:pt x="6165" y="4684"/>
                </a:cubicBezTo>
                <a:close/>
              </a:path>
            </a:pathLst>
          </a:custGeom>
          <a:solidFill>
            <a:srgbClr val="FF26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Fix3"/>
          <p:cNvSpPr txBox="1">
            <a:spLocks noGrp="1"/>
          </p:cNvSpPr>
          <p:nvPr>
            <p:ph type="title"/>
          </p:nvPr>
        </p:nvSpPr>
        <p:spPr>
          <a:xfrm>
            <a:off x="168882" y="137958"/>
            <a:ext cx="21971001" cy="1433165"/>
          </a:xfrm>
          <a:prstGeom prst="rect">
            <a:avLst/>
          </a:prstGeom>
        </p:spPr>
        <p:txBody>
          <a:bodyPr/>
          <a:lstStyle/>
          <a:p>
            <a:r>
              <a:t>Fix3</a:t>
            </a:r>
          </a:p>
        </p:txBody>
      </p:sp>
      <p:sp>
        <p:nvSpPr>
          <p:cNvPr id="265" name="Replace DeConv2D with ( Upsample + Conv2d )"/>
          <p:cNvSpPr txBox="1">
            <a:spLocks noGrp="1"/>
          </p:cNvSpPr>
          <p:nvPr>
            <p:ph type="body" sz="quarter" idx="1"/>
          </p:nvPr>
        </p:nvSpPr>
        <p:spPr>
          <a:xfrm>
            <a:off x="168882" y="1565924"/>
            <a:ext cx="21971001" cy="934783"/>
          </a:xfrm>
          <a:prstGeom prst="rect">
            <a:avLst/>
          </a:prstGeom>
        </p:spPr>
        <p:txBody>
          <a:bodyPr/>
          <a:lstStyle/>
          <a:p>
            <a:r>
              <a:t>Replace DeConv2D with ( Upsample + Conv2d )</a:t>
            </a:r>
          </a:p>
        </p:txBody>
      </p:sp>
      <p:pic>
        <p:nvPicPr>
          <p:cNvPr id="266" name="The-structure-of-proposed-Convolutional-AutoEncoders-CAE-for-MNIST-In-the-middle-there.png" descr="The-structure-of-proposed-Convolutional-AutoEncoders-CAE-for-MNIST-In-the-middle-the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878" y="2784493"/>
            <a:ext cx="10795001" cy="394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20191115145053540.png" descr="201911151450535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3082" y="2367918"/>
            <a:ext cx="11734801" cy="519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截圖 2022-06-21 下午11.31.35.png" descr="截圖 2022-06-21 下午11.31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564" y="8214371"/>
            <a:ext cx="13562202" cy="484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矩形 矩形" descr="矩形 矩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5495" y="10519385"/>
            <a:ext cx="11892942" cy="2398020"/>
          </a:xfrm>
          <a:prstGeom prst="rect">
            <a:avLst/>
          </a:prstGeom>
        </p:spPr>
      </p:pic>
      <p:grpSp>
        <p:nvGrpSpPr>
          <p:cNvPr id="273" name="download29.png"/>
          <p:cNvGrpSpPr/>
          <p:nvPr/>
        </p:nvGrpSpPr>
        <p:grpSpPr>
          <a:xfrm>
            <a:off x="13929998" y="8166583"/>
            <a:ext cx="5661092" cy="4939220"/>
            <a:chOff x="0" y="0"/>
            <a:chExt cx="5661091" cy="4939219"/>
          </a:xfrm>
        </p:grpSpPr>
        <p:pic>
          <p:nvPicPr>
            <p:cNvPr id="272" name="download29.png" descr="download2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00" y="50800"/>
              <a:ext cx="5559492" cy="48376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1" name="download29.png" descr="download29.pn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661092" cy="4939220"/>
            </a:xfrm>
            <a:prstGeom prst="rect">
              <a:avLst/>
            </a:prstGeom>
            <a:effectLst/>
          </p:spPr>
        </p:pic>
      </p:grpSp>
      <p:sp>
        <p:nvSpPr>
          <p:cNvPr id="274" name="Export ONNX"/>
          <p:cNvSpPr txBox="1"/>
          <p:nvPr/>
        </p:nvSpPr>
        <p:spPr>
          <a:xfrm>
            <a:off x="19421544" y="7798468"/>
            <a:ext cx="364156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Export ONNX  </a:t>
            </a:r>
          </a:p>
        </p:txBody>
      </p:sp>
      <p:sp>
        <p:nvSpPr>
          <p:cNvPr id="275" name="已核准"/>
          <p:cNvSpPr/>
          <p:nvPr/>
        </p:nvSpPr>
        <p:spPr>
          <a:xfrm>
            <a:off x="23066862" y="7416477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6" name="Tidy"/>
          <p:cNvSpPr txBox="1"/>
          <p:nvPr/>
        </p:nvSpPr>
        <p:spPr>
          <a:xfrm>
            <a:off x="20542908" y="8649722"/>
            <a:ext cx="139883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Tidy  </a:t>
            </a:r>
          </a:p>
        </p:txBody>
      </p:sp>
      <p:sp>
        <p:nvSpPr>
          <p:cNvPr id="277" name="Streaming"/>
          <p:cNvSpPr txBox="1"/>
          <p:nvPr/>
        </p:nvSpPr>
        <p:spPr>
          <a:xfrm>
            <a:off x="19895562" y="9500975"/>
            <a:ext cx="269352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Streaming </a:t>
            </a:r>
          </a:p>
        </p:txBody>
      </p:sp>
      <p:sp>
        <p:nvSpPr>
          <p:cNvPr id="278" name="Dataflow"/>
          <p:cNvSpPr txBox="1"/>
          <p:nvPr/>
        </p:nvSpPr>
        <p:spPr>
          <a:xfrm>
            <a:off x="20073448" y="10473825"/>
            <a:ext cx="233775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Dataflow </a:t>
            </a:r>
          </a:p>
        </p:txBody>
      </p:sp>
      <p:sp>
        <p:nvSpPr>
          <p:cNvPr id="279" name="Fold"/>
          <p:cNvSpPr txBox="1"/>
          <p:nvPr/>
        </p:nvSpPr>
        <p:spPr>
          <a:xfrm>
            <a:off x="20592263" y="11446675"/>
            <a:ext cx="130012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Fold </a:t>
            </a:r>
          </a:p>
        </p:txBody>
      </p:sp>
      <p:sp>
        <p:nvSpPr>
          <p:cNvPr id="280" name="已核准"/>
          <p:cNvSpPr/>
          <p:nvPr/>
        </p:nvSpPr>
        <p:spPr>
          <a:xfrm>
            <a:off x="23066862" y="8415531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1" name="已核准"/>
          <p:cNvSpPr/>
          <p:nvPr/>
        </p:nvSpPr>
        <p:spPr>
          <a:xfrm>
            <a:off x="23066862" y="9414584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2" name="已核准"/>
          <p:cNvSpPr/>
          <p:nvPr/>
        </p:nvSpPr>
        <p:spPr>
          <a:xfrm>
            <a:off x="23066862" y="10413637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3" name="已核准"/>
          <p:cNvSpPr/>
          <p:nvPr/>
        </p:nvSpPr>
        <p:spPr>
          <a:xfrm>
            <a:off x="23066862" y="11360284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4" name="取消"/>
          <p:cNvSpPr/>
          <p:nvPr/>
        </p:nvSpPr>
        <p:spPr>
          <a:xfrm>
            <a:off x="23063896" y="12411744"/>
            <a:ext cx="915316" cy="915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  <a:moveTo>
                  <a:pt x="6165" y="4684"/>
                </a:moveTo>
                <a:cubicBezTo>
                  <a:pt x="6180" y="4684"/>
                  <a:pt x="6194" y="4690"/>
                  <a:pt x="6205" y="4702"/>
                </a:cubicBezTo>
                <a:lnTo>
                  <a:pt x="9799" y="8462"/>
                </a:lnTo>
                <a:cubicBezTo>
                  <a:pt x="9822" y="8486"/>
                  <a:pt x="9858" y="8486"/>
                  <a:pt x="9881" y="8462"/>
                </a:cubicBezTo>
                <a:lnTo>
                  <a:pt x="13474" y="4702"/>
                </a:lnTo>
                <a:cubicBezTo>
                  <a:pt x="13497" y="4678"/>
                  <a:pt x="13533" y="4678"/>
                  <a:pt x="13556" y="4702"/>
                </a:cubicBezTo>
                <a:lnTo>
                  <a:pt x="15186" y="6408"/>
                </a:lnTo>
                <a:cubicBezTo>
                  <a:pt x="15209" y="6432"/>
                  <a:pt x="15209" y="6471"/>
                  <a:pt x="15186" y="6495"/>
                </a:cubicBezTo>
                <a:lnTo>
                  <a:pt x="11593" y="10254"/>
                </a:lnTo>
                <a:cubicBezTo>
                  <a:pt x="11570" y="10278"/>
                  <a:pt x="11570" y="10317"/>
                  <a:pt x="11593" y="10341"/>
                </a:cubicBezTo>
                <a:lnTo>
                  <a:pt x="15186" y="14100"/>
                </a:lnTo>
                <a:cubicBezTo>
                  <a:pt x="15209" y="14124"/>
                  <a:pt x="15209" y="14162"/>
                  <a:pt x="15186" y="14186"/>
                </a:cubicBezTo>
                <a:lnTo>
                  <a:pt x="13556" y="15892"/>
                </a:lnTo>
                <a:cubicBezTo>
                  <a:pt x="13533" y="15916"/>
                  <a:pt x="13497" y="15916"/>
                  <a:pt x="13474" y="15892"/>
                </a:cubicBezTo>
                <a:lnTo>
                  <a:pt x="9881" y="12133"/>
                </a:lnTo>
                <a:cubicBezTo>
                  <a:pt x="9858" y="12109"/>
                  <a:pt x="9822" y="12109"/>
                  <a:pt x="9799" y="12133"/>
                </a:cubicBezTo>
                <a:lnTo>
                  <a:pt x="6205" y="15892"/>
                </a:lnTo>
                <a:cubicBezTo>
                  <a:pt x="6183" y="15916"/>
                  <a:pt x="6147" y="15916"/>
                  <a:pt x="6124" y="15892"/>
                </a:cubicBezTo>
                <a:lnTo>
                  <a:pt x="4493" y="14186"/>
                </a:lnTo>
                <a:cubicBezTo>
                  <a:pt x="4471" y="14162"/>
                  <a:pt x="4471" y="14124"/>
                  <a:pt x="4493" y="14100"/>
                </a:cubicBezTo>
                <a:lnTo>
                  <a:pt x="8085" y="10341"/>
                </a:lnTo>
                <a:cubicBezTo>
                  <a:pt x="8108" y="10317"/>
                  <a:pt x="8108" y="10278"/>
                  <a:pt x="8085" y="10254"/>
                </a:cubicBezTo>
                <a:lnTo>
                  <a:pt x="4493" y="6495"/>
                </a:lnTo>
                <a:cubicBezTo>
                  <a:pt x="4471" y="6471"/>
                  <a:pt x="4471" y="6432"/>
                  <a:pt x="4493" y="6408"/>
                </a:cubicBezTo>
                <a:lnTo>
                  <a:pt x="6124" y="4702"/>
                </a:lnTo>
                <a:cubicBezTo>
                  <a:pt x="6135" y="4690"/>
                  <a:pt x="6151" y="4684"/>
                  <a:pt x="6165" y="4684"/>
                </a:cubicBezTo>
                <a:close/>
              </a:path>
            </a:pathLst>
          </a:custGeom>
          <a:solidFill>
            <a:srgbClr val="FF26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5" name="Generate HW"/>
          <p:cNvSpPr txBox="1"/>
          <p:nvPr/>
        </p:nvSpPr>
        <p:spPr>
          <a:xfrm>
            <a:off x="19554764" y="12501110"/>
            <a:ext cx="337512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FF2600"/>
                </a:solidFill>
              </a:defRPr>
            </a:lvl1pPr>
          </a:lstStyle>
          <a:p>
            <a:pPr>
              <a:defRPr>
                <a:solidFill>
                  <a:srgbClr val="5E5E5E"/>
                </a:solidFill>
              </a:defRPr>
            </a:pPr>
            <a:r>
              <a:rPr>
                <a:solidFill>
                  <a:srgbClr val="FF2600"/>
                </a:solidFill>
              </a:rPr>
              <a:t>Generate HW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Do not supported in Brevit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 not supported in Brevitas</a:t>
            </a:r>
          </a:p>
        </p:txBody>
      </p:sp>
      <p:sp>
        <p:nvSpPr>
          <p:cNvPr id="288" name="內文層級一…"/>
          <p:cNvSpPr txBox="1">
            <a:spLocks noGrp="1"/>
          </p:cNvSpPr>
          <p:nvPr>
            <p:ph type="body" idx="21"/>
          </p:nvPr>
        </p:nvSpPr>
        <p:spPr>
          <a:xfrm>
            <a:off x="1206500" y="2729993"/>
            <a:ext cx="21971000" cy="108161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QuantTanh</a:t>
            </a:r>
          </a:p>
          <a:p>
            <a:r>
              <a:t>QuantConvTranspose2d</a:t>
            </a:r>
          </a:p>
          <a:p>
            <a:r>
              <a:t>QuantSigmoid : </a:t>
            </a:r>
          </a:p>
          <a:p>
            <a:r>
              <a:t>QuantType.FP : 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r>
              <a:t>Benchmarking Quantized Neural Networks on FPGAs with FINN</a:t>
            </a:r>
          </a:p>
        </p:txBody>
      </p:sp>
      <p:pic>
        <p:nvPicPr>
          <p:cNvPr id="289" name="截圖 2022-06-21 下午6.23.36.png" descr="截圖 2022-06-21 下午6.2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9790" y="3379340"/>
            <a:ext cx="13297771" cy="4482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 not supported in FI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 not supported in FINN </a:t>
            </a:r>
          </a:p>
        </p:txBody>
      </p:sp>
      <p:sp>
        <p:nvSpPr>
          <p:cNvPr id="292" name="內文層級一…"/>
          <p:cNvSpPr txBox="1">
            <a:spLocks noGrp="1"/>
          </p:cNvSpPr>
          <p:nvPr>
            <p:ph type="body" idx="21"/>
          </p:nvPr>
        </p:nvSpPr>
        <p:spPr>
          <a:xfrm>
            <a:off x="1206500" y="2729993"/>
            <a:ext cx="21971000" cy="108161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QuantUpsample</a:t>
            </a:r>
          </a:p>
          <a:p>
            <a:r>
              <a:t>QuantTanh</a:t>
            </a:r>
          </a:p>
          <a:p>
            <a:r>
              <a:t>QuantSigmoid 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r>
              <a:t>Benchmarking Quantized Neural Networks on FPGAs with FINN</a:t>
            </a:r>
          </a:p>
        </p:txBody>
      </p:sp>
      <p:pic>
        <p:nvPicPr>
          <p:cNvPr id="29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8344" y="2724961"/>
            <a:ext cx="13416780" cy="4452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ix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Fix 4</a:t>
            </a:r>
          </a:p>
        </p:txBody>
      </p:sp>
      <p:sp>
        <p:nvSpPr>
          <p:cNvPr id="296" name="Apply Linear Structure but use ReLu to Do as Sigmoid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Apply Linear Structure but use ReLu to Do as Sigmoid</a:t>
            </a:r>
          </a:p>
        </p:txBody>
      </p:sp>
      <p:pic>
        <p:nvPicPr>
          <p:cNvPr id="297" name="sigmoid.png.jpeg" descr="sigmoid.pn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974" y="3645034"/>
            <a:ext cx="4804569" cy="3603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ReLU-activation-function.png" descr="ReLU-activation-func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784" y="8380832"/>
            <a:ext cx="6072942" cy="34210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QuantReLU-and-QuantHardTanh-1-bit-Respectively-Scaling-Factors-not-depicted.ppm.png" descr="QuantReLU-and-QuantHardTanh-1-bit-Respectively-Scaling-Factors-not-depicted.p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5614" y="3355928"/>
            <a:ext cx="4399330" cy="8246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截圖 2022-06-21 下午11.41.56.png" descr="截圖 2022-06-21 下午11.41.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35094" y="101511"/>
            <a:ext cx="17257759" cy="53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截圖 2022-06-21 下午11.43.06.png" descr="截圖 2022-06-21 下午11.43.0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34236" y="1755327"/>
            <a:ext cx="17853899" cy="47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線條 線條" descr="線條 線條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5837828" y="936197"/>
            <a:ext cx="969699" cy="457904"/>
          </a:xfrm>
          <a:prstGeom prst="rect">
            <a:avLst/>
          </a:prstGeom>
        </p:spPr>
      </p:pic>
      <p:sp>
        <p:nvSpPr>
          <p:cNvPr id="304" name="線條"/>
          <p:cNvSpPr/>
          <p:nvPr/>
        </p:nvSpPr>
        <p:spPr>
          <a:xfrm>
            <a:off x="13151855" y="8895704"/>
            <a:ext cx="2874938" cy="1"/>
          </a:xfrm>
          <a:prstGeom prst="line">
            <a:avLst/>
          </a:prstGeom>
          <a:ln w="508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5" name="線條"/>
          <p:cNvSpPr/>
          <p:nvPr/>
        </p:nvSpPr>
        <p:spPr>
          <a:xfrm flipV="1">
            <a:off x="15968974" y="6332386"/>
            <a:ext cx="2563319" cy="2563319"/>
          </a:xfrm>
          <a:prstGeom prst="line">
            <a:avLst/>
          </a:prstGeom>
          <a:ln w="508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6" name="線條"/>
          <p:cNvSpPr/>
          <p:nvPr/>
        </p:nvSpPr>
        <p:spPr>
          <a:xfrm>
            <a:off x="18524586" y="6346167"/>
            <a:ext cx="3110152" cy="1"/>
          </a:xfrm>
          <a:prstGeom prst="line">
            <a:avLst/>
          </a:prstGeom>
          <a:ln w="508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07" name="0"/>
          <p:cNvSpPr txBox="1"/>
          <p:nvPr/>
        </p:nvSpPr>
        <p:spPr>
          <a:xfrm>
            <a:off x="15950763" y="9197877"/>
            <a:ext cx="2838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308" name="255"/>
          <p:cNvSpPr txBox="1"/>
          <p:nvPr/>
        </p:nvSpPr>
        <p:spPr>
          <a:xfrm>
            <a:off x="18156419" y="9197877"/>
            <a:ext cx="62284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255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截圖 2022-06-21 下午11.46.05.png" descr="截圖 2022-06-21 下午11.46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8809" y="117456"/>
            <a:ext cx="17004880" cy="5295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矩形 矩形" descr="矩形 矩形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7561" y="4216243"/>
            <a:ext cx="14476321" cy="508700"/>
          </a:xfrm>
          <a:prstGeom prst="rect">
            <a:avLst/>
          </a:prstGeom>
        </p:spPr>
      </p:pic>
      <p:pic>
        <p:nvPicPr>
          <p:cNvPr id="313" name="download35.png" descr="download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9914" y="7016433"/>
            <a:ext cx="3810001" cy="331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download36.png" descr="download3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03999" y="7016433"/>
            <a:ext cx="3810001" cy="331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download37.png" descr="download3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18083" y="7016433"/>
            <a:ext cx="3810001" cy="331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download38.png" descr="download3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932168" y="7016433"/>
            <a:ext cx="3810001" cy="331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download39.png" descr="download3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746252" y="7016433"/>
            <a:ext cx="3810001" cy="3315292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箭頭"/>
          <p:cNvSpPr/>
          <p:nvPr/>
        </p:nvSpPr>
        <p:spPr>
          <a:xfrm>
            <a:off x="659953" y="11487945"/>
            <a:ext cx="21996437" cy="1270001"/>
          </a:xfrm>
          <a:prstGeom prst="rightArrow">
            <a:avLst>
              <a:gd name="adj1" fmla="val 21062"/>
              <a:gd name="adj2" fmla="val 62947"/>
            </a:avLst>
          </a:prstGeom>
          <a:solidFill>
            <a:schemeClr val="accent2"/>
          </a:solidFill>
          <a:ln w="25400">
            <a:solidFill>
              <a:srgbClr val="10A997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150 epochs"/>
          <p:cNvSpPr txBox="1"/>
          <p:nvPr/>
        </p:nvSpPr>
        <p:spPr>
          <a:xfrm>
            <a:off x="20252905" y="10579635"/>
            <a:ext cx="24784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150 epochs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Export ONNX"/>
          <p:cNvSpPr txBox="1"/>
          <p:nvPr/>
        </p:nvSpPr>
        <p:spPr>
          <a:xfrm>
            <a:off x="19479190" y="7625532"/>
            <a:ext cx="36415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Export ONNX  </a:t>
            </a:r>
          </a:p>
        </p:txBody>
      </p:sp>
      <p:sp>
        <p:nvSpPr>
          <p:cNvPr id="322" name="已核准"/>
          <p:cNvSpPr/>
          <p:nvPr/>
        </p:nvSpPr>
        <p:spPr>
          <a:xfrm>
            <a:off x="23124508" y="7243541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3" name="Tidy"/>
          <p:cNvSpPr txBox="1"/>
          <p:nvPr/>
        </p:nvSpPr>
        <p:spPr>
          <a:xfrm>
            <a:off x="20600554" y="8476785"/>
            <a:ext cx="13988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Tidy  </a:t>
            </a:r>
          </a:p>
        </p:txBody>
      </p:sp>
      <p:sp>
        <p:nvSpPr>
          <p:cNvPr id="324" name="Streaming"/>
          <p:cNvSpPr txBox="1"/>
          <p:nvPr/>
        </p:nvSpPr>
        <p:spPr>
          <a:xfrm>
            <a:off x="19953207" y="9328038"/>
            <a:ext cx="269353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Streaming </a:t>
            </a:r>
          </a:p>
        </p:txBody>
      </p:sp>
      <p:sp>
        <p:nvSpPr>
          <p:cNvPr id="325" name="Dataflow"/>
          <p:cNvSpPr txBox="1"/>
          <p:nvPr/>
        </p:nvSpPr>
        <p:spPr>
          <a:xfrm>
            <a:off x="20131094" y="10300888"/>
            <a:ext cx="233775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Dataflow </a:t>
            </a:r>
          </a:p>
        </p:txBody>
      </p:sp>
      <p:sp>
        <p:nvSpPr>
          <p:cNvPr id="326" name="Fold"/>
          <p:cNvSpPr txBox="1"/>
          <p:nvPr/>
        </p:nvSpPr>
        <p:spPr>
          <a:xfrm>
            <a:off x="20649909" y="11273738"/>
            <a:ext cx="13001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4F8F00"/>
                </a:solidFill>
              </a:defRPr>
            </a:lvl1pPr>
          </a:lstStyle>
          <a:p>
            <a:r>
              <a:t>Fold </a:t>
            </a:r>
          </a:p>
        </p:txBody>
      </p:sp>
      <p:sp>
        <p:nvSpPr>
          <p:cNvPr id="327" name="已核准"/>
          <p:cNvSpPr/>
          <p:nvPr/>
        </p:nvSpPr>
        <p:spPr>
          <a:xfrm>
            <a:off x="23124508" y="8242595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已核准"/>
          <p:cNvSpPr/>
          <p:nvPr/>
        </p:nvSpPr>
        <p:spPr>
          <a:xfrm>
            <a:off x="23124508" y="9241648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已核准"/>
          <p:cNvSpPr/>
          <p:nvPr/>
        </p:nvSpPr>
        <p:spPr>
          <a:xfrm>
            <a:off x="23124508" y="10240701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0" name="已核准"/>
          <p:cNvSpPr/>
          <p:nvPr/>
        </p:nvSpPr>
        <p:spPr>
          <a:xfrm>
            <a:off x="23124508" y="11187347"/>
            <a:ext cx="909383" cy="90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00F9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333" name="群組"/>
          <p:cNvGrpSpPr/>
          <p:nvPr/>
        </p:nvGrpSpPr>
        <p:grpSpPr>
          <a:xfrm>
            <a:off x="-634391" y="684171"/>
            <a:ext cx="6179658" cy="11170147"/>
            <a:chOff x="0" y="0"/>
            <a:chExt cx="6179657" cy="11170145"/>
          </a:xfrm>
        </p:grpSpPr>
        <p:pic>
          <p:nvPicPr>
            <p:cNvPr id="331" name="2022-06-21 18-02-04 的螢幕擷圖.png" descr="2022-06-21 18-02-04 的螢幕擷圖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95708" y="0"/>
              <a:ext cx="5673460" cy="7219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2022-06-21 18-02-15 的螢幕擷圖.png" descr="2022-06-21 18-02-15 的螢幕擷圖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573083"/>
              <a:ext cx="6179658" cy="4597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4" name="2022-06-21 18-02-47 的螢幕擷圖.png" descr="2022-06-21 18-02-47 的螢幕擷圖.png"/>
          <p:cNvPicPr>
            <a:picLocks noChangeAspect="1"/>
          </p:cNvPicPr>
          <p:nvPr/>
        </p:nvPicPr>
        <p:blipFill>
          <a:blip r:embed="rId4">
            <a:extLst/>
          </a:blip>
          <a:srcRect t="13002"/>
          <a:stretch>
            <a:fillRect/>
          </a:stretch>
        </p:blipFill>
        <p:spPr>
          <a:xfrm>
            <a:off x="4958910" y="557231"/>
            <a:ext cx="15126457" cy="6953502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Generate HW  ?"/>
          <p:cNvSpPr txBox="1"/>
          <p:nvPr/>
        </p:nvSpPr>
        <p:spPr>
          <a:xfrm>
            <a:off x="19834696" y="12501110"/>
            <a:ext cx="396816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A7A7A7"/>
                </a:solidFill>
              </a:defRPr>
            </a:lvl1pPr>
          </a:lstStyle>
          <a:p>
            <a:r>
              <a:rPr dirty="0"/>
              <a:t>Generate HW  ?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68C7C6-0032-427E-87B8-79E344FE6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777" y="7878523"/>
            <a:ext cx="15059025" cy="51533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13AD255-0677-43D1-9E65-CC77041C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10" y="162853"/>
            <a:ext cx="22932980" cy="171055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72D377-924E-4052-95CC-CCAE35647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61"/>
          <a:stretch/>
        </p:blipFill>
        <p:spPr>
          <a:xfrm>
            <a:off x="799403" y="1873404"/>
            <a:ext cx="22932980" cy="1184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572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171067E-91A1-4292-8A46-9AFC6BA9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19" y="1141141"/>
            <a:ext cx="16730139" cy="123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1710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onclusion"/>
          <p:cNvSpPr txBox="1">
            <a:spLocks noGrp="1"/>
          </p:cNvSpPr>
          <p:nvPr>
            <p:ph type="title"/>
          </p:nvPr>
        </p:nvSpPr>
        <p:spPr>
          <a:xfrm>
            <a:off x="1206500" y="483830"/>
            <a:ext cx="21971000" cy="1433165"/>
          </a:xfrm>
          <a:prstGeom prst="rect">
            <a:avLst/>
          </a:prstGeom>
        </p:spPr>
        <p:txBody>
          <a:bodyPr/>
          <a:lstStyle/>
          <a:p>
            <a:r>
              <a:t>Conclusion </a:t>
            </a:r>
          </a:p>
        </p:txBody>
      </p:sp>
      <p:sp>
        <p:nvSpPr>
          <p:cNvPr id="339" name="內文層級一…"/>
          <p:cNvSpPr txBox="1">
            <a:spLocks noGrp="1"/>
          </p:cNvSpPr>
          <p:nvPr>
            <p:ph type="body" idx="21"/>
          </p:nvPr>
        </p:nvSpPr>
        <p:spPr>
          <a:xfrm>
            <a:off x="1206500" y="2249614"/>
            <a:ext cx="21971000" cy="10886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493776" indent="-493776" defTabSz="1975052">
              <a:spcBef>
                <a:spcPts val="3600"/>
              </a:spcBef>
              <a:defRPr sz="3888"/>
            </a:pPr>
            <a:r>
              <a:t>Export 前，要用 QuantTensor 補上輸出處理（NN output &gt;&gt; output）</a:t>
            </a:r>
          </a:p>
          <a:p>
            <a:pPr marL="493776" indent="-493776" defTabSz="1975052">
              <a:spcBef>
                <a:spcPts val="3600"/>
              </a:spcBef>
              <a:defRPr sz="3888"/>
            </a:pPr>
            <a:r>
              <a:t>Export 時要補上 QuantTensor input，且 input  的 bit_width 、shape 都要定好</a:t>
            </a:r>
          </a:p>
          <a:p>
            <a:pPr marL="493776" indent="-493776" defTabSz="1975052">
              <a:spcBef>
                <a:spcPts val="3600"/>
              </a:spcBef>
              <a:defRPr sz="3888"/>
            </a:pPr>
            <a:r>
              <a:t>Model 的設計，不可以使用還不支援的 nn Layer （ConvTraspose、Upsample）以及 activation （Sigmoid、Tanh），需要 design around。 </a:t>
            </a:r>
          </a:p>
          <a:p>
            <a:pPr marL="493776" indent="-493776" defTabSz="1975052">
              <a:spcBef>
                <a:spcPts val="3600"/>
              </a:spcBef>
              <a:defRPr sz="3888"/>
            </a:pPr>
            <a:r>
              <a:t>H 要可以被 PE 整除、W 要可以被 SIMD 整除</a:t>
            </a:r>
          </a:p>
          <a:p>
            <a:pPr marL="493776" indent="-493776" defTabSz="1975052">
              <a:spcBef>
                <a:spcPts val="3600"/>
              </a:spcBef>
              <a:defRPr sz="3888"/>
            </a:pPr>
            <a:r>
              <a:t>Tanh 似乎在 2021 年底被討論要完成 Quantize，但目前還未看到 Run 成功的結果</a:t>
            </a:r>
          </a:p>
          <a:p>
            <a:pPr marL="493776" indent="-493776" defTabSz="1975052">
              <a:spcBef>
                <a:spcPts val="3600"/>
              </a:spcBef>
              <a:defRPr sz="3888"/>
            </a:pPr>
            <a:r>
              <a:t>DeConv2d 、 Upsample 對於 NN 發展極重要，在此兩者還不支援的前提下，許多重要神經網路如 FPN、Unet ，及眾多基於其架構的神經網路皆無法在 FINN 上實現，有極大限制。</a:t>
            </a:r>
          </a:p>
          <a:p>
            <a:pPr marL="493776" indent="-493776" defTabSz="1975052">
              <a:spcBef>
                <a:spcPts val="3600"/>
              </a:spcBef>
              <a:defRPr sz="3888"/>
            </a:pPr>
            <a:r>
              <a:t>本專題探討基於目前 FINN 支援情形下神經網路建構，並嘗試以 Design arround 的方式，利用現有資源完成 Autoencoder ，以 QuantReLU 配合後處理的方式完成 Linear Autoencoder 缺乏Tanh 函數之問題。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set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Dataset</a:t>
            </a:r>
          </a:p>
        </p:txBody>
      </p:sp>
      <p:sp>
        <p:nvSpPr>
          <p:cNvPr id="166" name="MVtec"/>
          <p:cNvSpPr txBox="1">
            <a:spLocks noGrp="1"/>
          </p:cNvSpPr>
          <p:nvPr>
            <p:ph type="body" idx="1"/>
          </p:nvPr>
        </p:nvSpPr>
        <p:spPr>
          <a:xfrm>
            <a:off x="918273" y="3364605"/>
            <a:ext cx="21971002" cy="8256015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lvl1pPr>
          </a:lstStyle>
          <a:p>
            <a:r>
              <a:t>MVtec</a:t>
            </a:r>
          </a:p>
        </p:txBody>
      </p:sp>
      <p:pic>
        <p:nvPicPr>
          <p:cNvPr id="167" name="截圖 2022-05-23 下午5.08.47.png" descr="截圖 2022-05-23 下午5.08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2631" y="3216842"/>
            <a:ext cx="18503902" cy="951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ference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6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Reference</a:t>
            </a:r>
          </a:p>
        </p:txBody>
      </p:sp>
      <p:sp>
        <p:nvSpPr>
          <p:cNvPr id="342" name="Pierre Bald, Auoencoders, Unsupervised Learning, and Deep Architectures…"/>
          <p:cNvSpPr txBox="1">
            <a:spLocks noGrp="1"/>
          </p:cNvSpPr>
          <p:nvPr>
            <p:ph type="body" idx="1"/>
          </p:nvPr>
        </p:nvSpPr>
        <p:spPr>
          <a:xfrm>
            <a:off x="1206500" y="2499926"/>
            <a:ext cx="21971000" cy="1006961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Pierre Bald, Auoencoders, Unsupervised Learning, and Deep Architectures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Thorben Finke, Michael Krämer, Alessandro Morandini, Alexander Mück, Ivan Oleksiyuk, Autoencoders for unsupervised anomaly detection in high energy physics.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Pham-Quoc, C., Nguyen, XQ. &amp; Thinh, T.N. Towards An FPGA-targeted Hardware/Software Co-design Framework for CNN-based Edge Computing. Mobile Netw Appl (2022).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https://doi.org/10.1007/s11036-022-01985-9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Yaman Umuroglu, Nicholas J. Fraser, Giulio Gambardella, Michaela Blott, Philip Leong, Magnus Jahre, Kees Vissers, FINN: A Framework for Fast, Scalable Binarized Neural Network Inference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utoencoder anomaly detection"/>
          <p:cNvSpPr txBox="1">
            <a:spLocks noGrp="1"/>
          </p:cNvSpPr>
          <p:nvPr>
            <p:ph type="title"/>
          </p:nvPr>
        </p:nvSpPr>
        <p:spPr>
          <a:xfrm>
            <a:off x="328620" y="176388"/>
            <a:ext cx="21971002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Autoencoder anomaly detection</a:t>
            </a:r>
          </a:p>
        </p:txBody>
      </p:sp>
      <p:pic>
        <p:nvPicPr>
          <p:cNvPr id="170" name="The-concept-of-Autoencoder-based-Anomaly-Detection-Segmentation-A-Training-a-model-from.ppm.png" descr="The-concept-of-Autoencoder-based-Anomaly-Detection-Segmentation-A-Training-a-model-from.p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1652" y="1730346"/>
            <a:ext cx="18749708" cy="8602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YNQ Z2 &amp; Lab D  is ready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143316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PYNQ Z2 &amp; Lab D  is ready</a:t>
            </a:r>
          </a:p>
        </p:txBody>
      </p:sp>
      <p:pic>
        <p:nvPicPr>
          <p:cNvPr id="173" name="IMG_3435.jpeg" descr="IMG_3435.jpeg"/>
          <p:cNvPicPr>
            <a:picLocks noChangeAspect="1"/>
          </p:cNvPicPr>
          <p:nvPr/>
        </p:nvPicPr>
        <p:blipFill>
          <a:blip r:embed="rId2">
            <a:extLst/>
          </a:blip>
          <a:srcRect b="13732"/>
          <a:stretch>
            <a:fillRect/>
          </a:stretch>
        </p:blipFill>
        <p:spPr>
          <a:xfrm>
            <a:off x="9649497" y="3329818"/>
            <a:ext cx="14297537" cy="9250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G_3473.jpeg" descr="IMG_347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1839" y="3329818"/>
            <a:ext cx="6937776" cy="9250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ataset MVTe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MVTec </a:t>
            </a:r>
          </a:p>
        </p:txBody>
      </p:sp>
      <p:pic>
        <p:nvPicPr>
          <p:cNvPr id="177" name="000.png" descr="0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722" y="4482197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001.png" descr="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0722" y="1043645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002.png" descr="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0722" y="753138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003.png" descr="0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08309" y="7551163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004.png" descr="00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88755" y="753138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005.png" descr="00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08309" y="4482197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006.png" descr="00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88755" y="4492088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007.png" descr="00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08309" y="1043645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009.png" descr="00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088755" y="10436451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Bottle : 300 Good samples"/>
          <p:cNvSpPr txBox="1"/>
          <p:nvPr/>
        </p:nvSpPr>
        <p:spPr>
          <a:xfrm>
            <a:off x="2847571" y="2992711"/>
            <a:ext cx="6699574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Bottle : 300 Good samples</a:t>
            </a:r>
          </a:p>
        </p:txBody>
      </p:sp>
      <p:pic>
        <p:nvPicPr>
          <p:cNvPr id="187" name="000.png" descr="000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893277" y="1043645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001.png" descr="001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788832" y="1043645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002.png" descr="00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822196" y="1043645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03.png" descr="003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893277" y="753138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004.png" descr="00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6788832" y="7551163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005.png" descr="005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822196" y="7531381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006.png" descr="006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9755468" y="4305924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007.png" descr="007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788832" y="4305924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008.png" descr="008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3822196" y="4305924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est NG type : Contamination"/>
          <p:cNvSpPr txBox="1"/>
          <p:nvPr/>
        </p:nvSpPr>
        <p:spPr>
          <a:xfrm>
            <a:off x="14531198" y="2992711"/>
            <a:ext cx="741308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Test NG type : Contamination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INN example"/>
          <p:cNvSpPr txBox="1">
            <a:spLocks noGrp="1"/>
          </p:cNvSpPr>
          <p:nvPr>
            <p:ph type="title"/>
          </p:nvPr>
        </p:nvSpPr>
        <p:spPr>
          <a:xfrm>
            <a:off x="328620" y="176385"/>
            <a:ext cx="21971002" cy="1421193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Model Structure </a:t>
            </a:r>
          </a:p>
        </p:txBody>
      </p:sp>
      <p:pic>
        <p:nvPicPr>
          <p:cNvPr id="199" name="2022-06-21 17-23-54 的螢幕擷圖.png" descr="2022-06-21 17-23-54 的螢幕擷圖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1702" y="1172843"/>
            <a:ext cx="9155064" cy="1137031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784"/>
          <p:cNvSpPr/>
          <p:nvPr/>
        </p:nvSpPr>
        <p:spPr>
          <a:xfrm>
            <a:off x="2026295" y="2591340"/>
            <a:ext cx="3963299" cy="8470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784</a:t>
            </a:r>
          </a:p>
        </p:txBody>
      </p:sp>
      <p:sp>
        <p:nvSpPr>
          <p:cNvPr id="201" name="256"/>
          <p:cNvSpPr/>
          <p:nvPr/>
        </p:nvSpPr>
        <p:spPr>
          <a:xfrm>
            <a:off x="2776031" y="3569925"/>
            <a:ext cx="2463827" cy="8470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256</a:t>
            </a:r>
          </a:p>
        </p:txBody>
      </p:sp>
      <p:sp>
        <p:nvSpPr>
          <p:cNvPr id="202" name="128"/>
          <p:cNvSpPr/>
          <p:nvPr/>
        </p:nvSpPr>
        <p:spPr>
          <a:xfrm>
            <a:off x="3395515" y="4548511"/>
            <a:ext cx="1224858" cy="8470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128</a:t>
            </a:r>
          </a:p>
        </p:txBody>
      </p:sp>
      <p:sp>
        <p:nvSpPr>
          <p:cNvPr id="203" name="64"/>
          <p:cNvSpPr/>
          <p:nvPr/>
        </p:nvSpPr>
        <p:spPr>
          <a:xfrm>
            <a:off x="3652526" y="5527096"/>
            <a:ext cx="710837" cy="8470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64</a:t>
            </a:r>
          </a:p>
        </p:txBody>
      </p:sp>
      <p:sp>
        <p:nvSpPr>
          <p:cNvPr id="204" name="2"/>
          <p:cNvSpPr/>
          <p:nvPr/>
        </p:nvSpPr>
        <p:spPr>
          <a:xfrm>
            <a:off x="3795898" y="6505681"/>
            <a:ext cx="424092" cy="8470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2</a:t>
            </a:r>
          </a:p>
        </p:txBody>
      </p:sp>
      <p:sp>
        <p:nvSpPr>
          <p:cNvPr id="205" name="64"/>
          <p:cNvSpPr/>
          <p:nvPr/>
        </p:nvSpPr>
        <p:spPr>
          <a:xfrm>
            <a:off x="3652526" y="7484267"/>
            <a:ext cx="710837" cy="8470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64</a:t>
            </a:r>
          </a:p>
        </p:txBody>
      </p:sp>
      <p:sp>
        <p:nvSpPr>
          <p:cNvPr id="206" name="128"/>
          <p:cNvSpPr/>
          <p:nvPr/>
        </p:nvSpPr>
        <p:spPr>
          <a:xfrm>
            <a:off x="3395515" y="8462852"/>
            <a:ext cx="1224858" cy="8470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128</a:t>
            </a:r>
          </a:p>
        </p:txBody>
      </p:sp>
      <p:sp>
        <p:nvSpPr>
          <p:cNvPr id="207" name="256"/>
          <p:cNvSpPr/>
          <p:nvPr/>
        </p:nvSpPr>
        <p:spPr>
          <a:xfrm>
            <a:off x="2776031" y="9441437"/>
            <a:ext cx="2463827" cy="8470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256</a:t>
            </a:r>
          </a:p>
        </p:txBody>
      </p:sp>
      <p:sp>
        <p:nvSpPr>
          <p:cNvPr id="208" name="784"/>
          <p:cNvSpPr/>
          <p:nvPr/>
        </p:nvSpPr>
        <p:spPr>
          <a:xfrm>
            <a:off x="2026295" y="10420022"/>
            <a:ext cx="3963299" cy="84707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784</a:t>
            </a:r>
          </a:p>
        </p:txBody>
      </p:sp>
      <p:pic>
        <p:nvPicPr>
          <p:cNvPr id="209" name="矩形 矩形" descr="矩形 矩形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46928" y="2794903"/>
            <a:ext cx="5364613" cy="2790046"/>
          </a:xfrm>
          <a:prstGeom prst="rect">
            <a:avLst/>
          </a:prstGeom>
        </p:spPr>
      </p:pic>
      <p:pic>
        <p:nvPicPr>
          <p:cNvPr id="211" name="矩形 矩形" descr="矩形 矩形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46928" y="8469951"/>
            <a:ext cx="5364613" cy="27900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INN example"/>
          <p:cNvSpPr txBox="1">
            <a:spLocks noGrp="1"/>
          </p:cNvSpPr>
          <p:nvPr>
            <p:ph type="title"/>
          </p:nvPr>
        </p:nvSpPr>
        <p:spPr>
          <a:xfrm>
            <a:off x="732137" y="695194"/>
            <a:ext cx="21971003" cy="1421192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r>
              <a:t>Train Phase </a:t>
            </a:r>
          </a:p>
        </p:txBody>
      </p:sp>
      <p:pic>
        <p:nvPicPr>
          <p:cNvPr id="215" name="download1.png" descr="download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5455" y="172101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16" name="download6.png" descr="download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52987" y="172101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17" name="download7.png" descr="download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30518" y="172101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18" name="download8.png" descr="download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02367" y="160092"/>
            <a:ext cx="3810001" cy="3315291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19" name="download9.png" descr="download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391" y="358308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0" name="download10.png" descr="download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97923" y="358308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1" name="download11.png" descr="download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475455" y="358308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2" name="download12.png" descr="download1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452987" y="358308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3" name="download13.png" descr="download13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430518" y="358308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4" name="download14.png" descr="download14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302367" y="358308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5" name="download15.png" descr="download15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20391" y="698686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6" name="download16.png" descr="download16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497923" y="698686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7" name="download17.png" descr="download17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475455" y="698686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8" name="download18.png" descr="download18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452987" y="698686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29" name="download19.png" descr="download19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20391" y="1039064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30" name="download20.png" descr="download20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497923" y="1039064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31" name="download21.png" descr="download21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8475455" y="1039064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32" name="download22.png" descr="download22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452987" y="10390647"/>
            <a:ext cx="3810001" cy="3315292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  <p:pic>
        <p:nvPicPr>
          <p:cNvPr id="233" name="download27.png" descr="download27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553685" y="7006082"/>
            <a:ext cx="7620001" cy="6630583"/>
          </a:xfrm>
          <a:prstGeom prst="rect">
            <a:avLst/>
          </a:prstGeom>
          <a:ln w="25400">
            <a:solidFill>
              <a:srgbClr val="535353"/>
            </a:solidFill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The-concept-of-Autoencoder-based-Anomaly-Detection-Segmentation-A-Training-a-model-from.ppm.png" descr="The-concept-of-Autoencoder-based-Anomaly-Detection-Segmentation-A-Training-a-model-from.p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666" y="2883254"/>
            <a:ext cx="18749708" cy="860280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矩形"/>
          <p:cNvSpPr/>
          <p:nvPr/>
        </p:nvSpPr>
        <p:spPr>
          <a:xfrm>
            <a:off x="11556999" y="285524"/>
            <a:ext cx="9316291" cy="1275394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" name="Testing Ph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Testing Phase</a:t>
            </a:r>
          </a:p>
        </p:txBody>
      </p:sp>
      <p:pic>
        <p:nvPicPr>
          <p:cNvPr id="238" name="download33.png" descr="download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4000" y="3895944"/>
            <a:ext cx="3713071" cy="3689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download34.png" descr="download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6713" y="7542630"/>
            <a:ext cx="3807645" cy="3783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download31.png" descr="download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14428" y="7033648"/>
            <a:ext cx="6553201" cy="570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download30.png" descr="download3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74530" y="523849"/>
            <a:ext cx="6833063" cy="5945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Export to ONN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Export to ONNX</a:t>
            </a:r>
          </a:p>
        </p:txBody>
      </p:sp>
      <p:sp>
        <p:nvSpPr>
          <p:cNvPr id="244" name="內文層級一…"/>
          <p:cNvSpPr txBox="1">
            <a:spLocks noGrp="1"/>
          </p:cNvSpPr>
          <p:nvPr>
            <p:ph type="body" idx="21"/>
          </p:nvPr>
        </p:nvSpPr>
        <p:spPr>
          <a:xfrm>
            <a:off x="1206500" y="2961089"/>
            <a:ext cx="21971001" cy="82560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None Type Error </a:t>
            </a:r>
          </a:p>
          <a:p>
            <a:r>
              <a:t>Tanh( ) Do not supported in FINN</a:t>
            </a:r>
          </a:p>
        </p:txBody>
      </p:sp>
      <p:pic>
        <p:nvPicPr>
          <p:cNvPr id="245" name="2022-06-21 18-21-47 的螢幕擷圖.png" descr="2022-06-21 18-21-47 的螢幕擷圖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6922" y="7022870"/>
            <a:ext cx="19343804" cy="3690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矩形 矩形" descr="矩形 矩形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2530" y="9654704"/>
            <a:ext cx="18040834" cy="940733"/>
          </a:xfrm>
          <a:prstGeom prst="rect">
            <a:avLst/>
          </a:prstGeom>
        </p:spPr>
      </p:pic>
      <p:sp>
        <p:nvSpPr>
          <p:cNvPr id="248" name="Export ONNX"/>
          <p:cNvSpPr txBox="1"/>
          <p:nvPr/>
        </p:nvSpPr>
        <p:spPr>
          <a:xfrm>
            <a:off x="17403955" y="456149"/>
            <a:ext cx="364156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>
                <a:solidFill>
                  <a:srgbClr val="FF2600"/>
                </a:solidFill>
              </a:rPr>
              <a:t>Export ONNX</a:t>
            </a:r>
            <a:r>
              <a:t>  </a:t>
            </a:r>
          </a:p>
        </p:txBody>
      </p:sp>
      <p:sp>
        <p:nvSpPr>
          <p:cNvPr id="249" name="取消"/>
          <p:cNvSpPr/>
          <p:nvPr/>
        </p:nvSpPr>
        <p:spPr>
          <a:xfrm>
            <a:off x="21164570" y="366783"/>
            <a:ext cx="915316" cy="915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1" y="3016"/>
                </a:cubicBezTo>
                <a:cubicBezTo>
                  <a:pt x="-961" y="7037"/>
                  <a:pt x="-961" y="13558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8"/>
                  <a:pt x="20639" y="7037"/>
                  <a:pt x="16797" y="3016"/>
                </a:cubicBezTo>
                <a:cubicBezTo>
                  <a:pt x="14875" y="1006"/>
                  <a:pt x="12357" y="0"/>
                  <a:pt x="9839" y="0"/>
                </a:cubicBezTo>
                <a:close/>
                <a:moveTo>
                  <a:pt x="6165" y="4684"/>
                </a:moveTo>
                <a:cubicBezTo>
                  <a:pt x="6180" y="4684"/>
                  <a:pt x="6194" y="4690"/>
                  <a:pt x="6205" y="4702"/>
                </a:cubicBezTo>
                <a:lnTo>
                  <a:pt x="9799" y="8462"/>
                </a:lnTo>
                <a:cubicBezTo>
                  <a:pt x="9822" y="8486"/>
                  <a:pt x="9858" y="8486"/>
                  <a:pt x="9881" y="8462"/>
                </a:cubicBezTo>
                <a:lnTo>
                  <a:pt x="13474" y="4702"/>
                </a:lnTo>
                <a:cubicBezTo>
                  <a:pt x="13497" y="4678"/>
                  <a:pt x="13533" y="4678"/>
                  <a:pt x="13556" y="4702"/>
                </a:cubicBezTo>
                <a:lnTo>
                  <a:pt x="15186" y="6408"/>
                </a:lnTo>
                <a:cubicBezTo>
                  <a:pt x="15209" y="6432"/>
                  <a:pt x="15209" y="6471"/>
                  <a:pt x="15186" y="6495"/>
                </a:cubicBezTo>
                <a:lnTo>
                  <a:pt x="11593" y="10254"/>
                </a:lnTo>
                <a:cubicBezTo>
                  <a:pt x="11570" y="10278"/>
                  <a:pt x="11570" y="10317"/>
                  <a:pt x="11593" y="10341"/>
                </a:cubicBezTo>
                <a:lnTo>
                  <a:pt x="15186" y="14100"/>
                </a:lnTo>
                <a:cubicBezTo>
                  <a:pt x="15209" y="14124"/>
                  <a:pt x="15209" y="14162"/>
                  <a:pt x="15186" y="14186"/>
                </a:cubicBezTo>
                <a:lnTo>
                  <a:pt x="13556" y="15892"/>
                </a:lnTo>
                <a:cubicBezTo>
                  <a:pt x="13533" y="15916"/>
                  <a:pt x="13497" y="15916"/>
                  <a:pt x="13474" y="15892"/>
                </a:cubicBezTo>
                <a:lnTo>
                  <a:pt x="9881" y="12133"/>
                </a:lnTo>
                <a:cubicBezTo>
                  <a:pt x="9858" y="12109"/>
                  <a:pt x="9822" y="12109"/>
                  <a:pt x="9799" y="12133"/>
                </a:cubicBezTo>
                <a:lnTo>
                  <a:pt x="6205" y="15892"/>
                </a:lnTo>
                <a:cubicBezTo>
                  <a:pt x="6183" y="15916"/>
                  <a:pt x="6147" y="15916"/>
                  <a:pt x="6124" y="15892"/>
                </a:cubicBezTo>
                <a:lnTo>
                  <a:pt x="4493" y="14186"/>
                </a:lnTo>
                <a:cubicBezTo>
                  <a:pt x="4471" y="14162"/>
                  <a:pt x="4471" y="14124"/>
                  <a:pt x="4493" y="14100"/>
                </a:cubicBezTo>
                <a:lnTo>
                  <a:pt x="8085" y="10341"/>
                </a:lnTo>
                <a:cubicBezTo>
                  <a:pt x="8108" y="10317"/>
                  <a:pt x="8108" y="10278"/>
                  <a:pt x="8085" y="10254"/>
                </a:cubicBezTo>
                <a:lnTo>
                  <a:pt x="4493" y="6495"/>
                </a:lnTo>
                <a:cubicBezTo>
                  <a:pt x="4471" y="6471"/>
                  <a:pt x="4471" y="6432"/>
                  <a:pt x="4493" y="6408"/>
                </a:cubicBezTo>
                <a:lnTo>
                  <a:pt x="6124" y="4702"/>
                </a:lnTo>
                <a:cubicBezTo>
                  <a:pt x="6135" y="4690"/>
                  <a:pt x="6151" y="4684"/>
                  <a:pt x="6165" y="4684"/>
                </a:cubicBezTo>
                <a:close/>
              </a:path>
            </a:pathLst>
          </a:custGeom>
          <a:solidFill>
            <a:srgbClr val="FF2600"/>
          </a:solidFill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393</Words>
  <Application>Microsoft Office PowerPoint</Application>
  <PresentationFormat>自訂</PresentationFormat>
  <Paragraphs>80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Helvetica Neue</vt:lpstr>
      <vt:lpstr>Helvetica Neue Medium</vt:lpstr>
      <vt:lpstr>Helvetica</vt:lpstr>
      <vt:lpstr>21_BasicWhite</vt:lpstr>
      <vt:lpstr>Application Acceleration with High-Level-Synthesis</vt:lpstr>
      <vt:lpstr>Dataset</vt:lpstr>
      <vt:lpstr>Autoencoder anomaly detection</vt:lpstr>
      <vt:lpstr>PYNQ Z2 &amp; Lab D  is ready</vt:lpstr>
      <vt:lpstr>Dataset MVTec </vt:lpstr>
      <vt:lpstr>Model Structure </vt:lpstr>
      <vt:lpstr>Train Phase </vt:lpstr>
      <vt:lpstr>Testing Phase</vt:lpstr>
      <vt:lpstr>Export to ONNX</vt:lpstr>
      <vt:lpstr>Fix 2</vt:lpstr>
      <vt:lpstr>Fix3</vt:lpstr>
      <vt:lpstr>Do not supported in Brevitas</vt:lpstr>
      <vt:lpstr>Do not supported in FINN </vt:lpstr>
      <vt:lpstr>Fix 4</vt:lpstr>
      <vt:lpstr>PowerPoint 簡報</vt:lpstr>
      <vt:lpstr>PowerPoint 簡報</vt:lpstr>
      <vt:lpstr>PowerPoint 簡報</vt:lpstr>
      <vt:lpstr>PowerPoint 簡報</vt:lpstr>
      <vt:lpstr>Conclusion 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Acceleration with High-Level-Synthesis</dc:title>
  <cp:lastModifiedBy>張珈源</cp:lastModifiedBy>
  <cp:revision>4</cp:revision>
  <dcterms:modified xsi:type="dcterms:W3CDTF">2022-06-24T10:04:03Z</dcterms:modified>
</cp:coreProperties>
</file>